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9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1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7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9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presProps" Target="presProps.xml"/>
</Relationships>
</file>

<file path=ppt/charts/_rels/chart1.xml.rels><?xml version="1.0" encoding="UTF-8"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autoTitleDeleted val="1"/>
    <c:plotArea>
      <c:bar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Postulat (% PKB)</c:v>
                </c:pt>
              </c:strCache>
            </c:strRef>
          </c:tx>
          <c:spPr>
            <a:solidFill>
              <a:srgbClr val="146B3A"/>
            </a:solidFill>
            <a:ln w="0">
              <a:noFill/>
            </a:ln>
          </c:spPr>
          <c:invertIfNegative val="0"/>
          <c:dLbls>
            <c:numFmt formatCode="0\%" sourceLinked="0"/>
            <c:txPr>
              <a:bodyPr wrap="square"/>
              <a:lstStyle/>
              <a:p>
                <a:pPr>
                  <a:defRPr lang="pl-PL" sz="2025" b="1" u="none" strike="noStrike">
                    <a:solidFill>
                      <a:srgbClr val="146B3A"/>
                    </a:solidFill>
                    <a:uFillTx/>
                    <a:latin typeface="DejaVu Sans"/>
                    <a:ea typeface="DejaVu San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categories</c:f>
              <c:strCache>
                <c:ptCount val="2"/>
                <c:pt idx="0">
                  <c:v>Edukacja</c:v>
                </c:pt>
                <c:pt idx="1">
                  <c:v>Zdrowie</c:v>
                </c:pt>
              </c:strCache>
            </c:strRef>
          </c:cat>
          <c:val>
            <c:numRef>
              <c:f>0</c:f>
              <c:numCache>
                <c:formatCode>0\%</c:formatCode>
                <c:ptCount val="2"/>
                <c:pt idx="0">
                  <c:v>6</c:v>
                </c:pt>
                <c:pt idx="1">
                  <c:v>7</c:v>
                </c:pt>
              </c:numCache>
            </c:numRef>
          </c:val>
        </c:ser>
        <c:gapWidth val="90"/>
        <c:overlap val="0"/>
        <c:axId val="99485570"/>
        <c:axId val="56624553"/>
      </c:barChart>
      <c:catAx>
        <c:axId val="99485570"/>
        <c:scaling>
          <c:orientation val="minMax"/>
        </c:scaling>
        <c:delete val="0"/>
        <c:axPos val="b"/>
        <c:numFmt formatCode="0\%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lang="pl-PL" sz="1350" b="0" u="none" strike="noStrike">
                <a:solidFill>
                  <a:srgbClr val="53665A"/>
                </a:solidFill>
                <a:uFillTx/>
                <a:latin typeface="DejaVu Sans"/>
                <a:ea typeface="DejaVu Sans"/>
              </a:defRPr>
            </a:pPr>
          </a:p>
        </c:txPr>
        <c:crossAx val="56624553"/>
        <c:crosses val="autoZero"/>
        <c:auto val="1"/>
        <c:lblAlgn val="ctr"/>
        <c:lblOffset val="100"/>
        <c:noMultiLvlLbl val="0"/>
      </c:catAx>
      <c:valAx>
        <c:axId val="56624553"/>
        <c:scaling>
          <c:orientation val="minMax"/>
          <c:max val="8"/>
          <c:min val="0"/>
        </c:scaling>
        <c:delete val="0"/>
        <c:axPos val="l"/>
        <c:numFmt formatCode="0\%" sourceLinked="0"/>
        <c:majorTickMark val="none"/>
        <c:minorTickMark val="none"/>
        <c:tickLblPos val="nextTo"/>
        <c:spPr>
          <a:ln w="9360">
            <a:solidFill>
              <a:srgbClr val="D4D4D4"/>
            </a:solidFill>
            <a:round/>
          </a:ln>
        </c:spPr>
        <c:txPr>
          <a:bodyPr/>
          <a:lstStyle/>
          <a:p>
            <a:pPr>
              <a:defRPr lang="pl-PL" sz="1725" b="0" u="none" strike="noStrike">
                <a:solidFill>
                  <a:srgbClr val="163A28"/>
                </a:solidFill>
                <a:uFillTx/>
                <a:latin typeface="DejaVu Sans"/>
                <a:ea typeface="DejaVu Sans"/>
              </a:defRPr>
            </a:pPr>
          </a:p>
        </c:txPr>
        <c:crossAx val="99485570"/>
        <c:crosses val="autoZero"/>
        <c:crossBetween val="between"/>
        <c:majorUnit val="2"/>
      </c:valAx>
      <c:spPr>
        <a:solidFill>
          <a:srgbClr val="F5F7F1"/>
        </a:solidFill>
        <a:ln w="0">
          <a:noFill/>
        </a:ln>
      </c:spPr>
    </c:plotArea>
    <c:plotVisOnly val="1"/>
    <c:dispBlanksAs val="zero"/>
  </c:chart>
  <c:spPr>
    <a:solidFill>
      <a:srgbClr val="F5F7F1"/>
    </a:solidFill>
    <a:ln w="0">
      <a:noFill/>
    </a:ln>
  </c:sp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lineWidthScale>1</cs:lineWidthScale>
    <cs:fillRef idx="0"/>
    <cs:effectRef idx="0"/>
    <cs:fontRef idx="minor"/>
    <a:defRPr sz="1800" b="0"/>
  </cs:axisTitle>
  <cs:categoryAxis>
    <cs:lnRef idx="0"/>
    <cs:fillRef idx="0"/>
    <cs:effectRef idx="0"/>
    <cs:fontRef idx="minor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chartArea>
  <cs:dataLabel>
    <cs:lnRef idx="0"/>
    <cs:fillRef idx="0"/>
    <cs:effectRef idx="0"/>
    <cs:fontRef idx="minor"/>
  </cs:dataLabel>
  <cs:dataPoint>
    <cs:lnRef idx="0"/>
    <cs:fillRef idx="0">
      <cs:styleClr val="auto"/>
    </cs:fillRef>
    <cs:effectRef idx="0"/>
    <cs:fontRef idx="minor">
      <cs:schemeClr val="tx1"/>
    </cs:fontRef>
    <cs:spPr>
      <a:solidFill>
        <a:schemeClr val="phClr"/>
      </a:solidFill>
    </cs:spPr>
  </cs:dataPoint>
  <cs:dataPoint3D>
    <cs:lnRef idx="0"/>
    <cs:fillRef idx="0"/>
    <cs:effectRef idx="0"/>
    <cs:fontRef idx="minor"/>
  </cs:dataPoint3D>
  <cs:dataPointLine>
    <cs:lnRef idx="0"/>
    <cs:fillRef idx="0"/>
    <cs:effectRef idx="0"/>
    <cs:fontRef idx="minor"/>
  </cs:dataPointLine>
  <cs:dataPointMarker>
    <cs:lnRef idx="0"/>
    <cs:fillRef idx="0"/>
    <cs:effectRef idx="0"/>
    <cs:fontRef idx="minor"/>
  </cs:dataPointMarker>
  <cs:dataPointMarkerLayout>
    <cs:lnRef idx="0"/>
    <cs:fillRef idx="0"/>
    <cs:effectRef idx="0"/>
    <cs:fontRef idx="minor"/>
  </cs:dataPointMarkerLayout>
  <cs:dataPointWireframe>
    <cs:lnRef idx="0"/>
    <cs:fillRef idx="0"/>
    <cs:effectRef idx="0"/>
    <cs:fontRef idx="minor"/>
  </cs:dataPointWireframe>
  <cs:dataTable>
    <cs:lnRef idx="0"/>
    <cs:fillRef idx="0"/>
    <cs:effectRef idx="0"/>
    <cs:fontRef idx="minor"/>
  </cs:dataTable>
  <cs:downBar>
    <cs:lnRef idx="0"/>
    <cs:fillRef idx="0"/>
    <cs:effectRef idx="0"/>
    <cs:fontRef idx="minor"/>
  </cs:downBar>
  <cs:dropLine>
    <cs:lnRef idx="0"/>
    <cs:fillRef idx="0"/>
    <cs:effectRef idx="0"/>
    <cs:fontRef idx="minor"/>
  </cs:dropLine>
  <cs:errorBar>
    <cs:lnRef idx="0"/>
    <cs:fillRef idx="0"/>
    <cs:effectRef idx="0"/>
    <cs:fontRef idx="minor"/>
  </cs:errorBar>
  <cs:floor>
    <cs:lnRef idx="0"/>
    <cs:fillRef idx="0"/>
    <cs:effectRef idx="0"/>
    <cs:fontRef idx="minor"/>
  </cs:floor>
  <cs:gridlineMajor>
    <cs:lnRef idx="0"/>
    <cs:fillRef idx="0"/>
    <cs:effectRef idx="0"/>
    <cs:fontRef idx="minor"/>
  </cs:gridlineMajor>
  <cs:gridlineMinor>
    <cs:lnRef idx="0"/>
    <cs:fillRef idx="0"/>
    <cs:effectRef idx="0"/>
    <cs:fontRef idx="minor"/>
  </cs:gridlineMinor>
  <cs:hiLoLine>
    <cs:lnRef idx="0"/>
    <cs:fillRef idx="0"/>
    <cs:effectRef idx="0"/>
    <cs:fontRef idx="minor"/>
  </cs:hiLoLine>
  <cs:leaderLine>
    <cs:lnRef idx="0"/>
    <cs:fillRef idx="0"/>
    <cs:effectRef idx="0"/>
    <cs:fontRef idx="minor"/>
  </cs:leaderLine>
  <cs:legend>
    <cs:lnRef idx="0"/>
    <cs:fillRef idx="0"/>
    <cs:effectRef idx="0"/>
    <cs:fontRef idx="minor"/>
  </cs:legend>
  <cs:plotArea>
    <cs:lnRef idx="0"/>
    <cs:fillRef idx="0"/>
    <cs:effectRef idx="0"/>
    <cs:fontRef idx="minor"/>
  </cs:plotArea>
  <cs:plotArea3D>
    <cs:lnRef idx="0"/>
    <cs:fillRef idx="0"/>
    <cs:effectRef idx="0"/>
    <cs:fontRef idx="minor"/>
  </cs:plotArea3D>
  <cs:seriesAxis>
    <cs:lnRef idx="0"/>
    <cs:fillRef idx="0"/>
    <cs:effectRef idx="0"/>
    <cs:fontRef idx="minor"/>
  </cs:seriesAxis>
  <cs:seriesLine>
    <cs:lnRef idx="0"/>
    <cs:fillRef idx="0"/>
    <cs:effectRef idx="0"/>
    <cs:fontRef idx="minor"/>
  </cs:seriesLine>
  <cs:title>
    <cs:lnRef idx="0"/>
    <cs:fillRef idx="0"/>
    <cs:effectRef idx="0"/>
    <cs:fontRef idx="minor"/>
  </cs:title>
  <cs:trendline>
    <cs:lnRef idx="0"/>
    <cs:fillRef idx="0"/>
    <cs:effectRef idx="0"/>
    <cs:fontRef idx="minor"/>
  </cs:trendline>
  <cs:trendlineLabel>
    <cs:lnRef idx="0"/>
    <cs:fillRef idx="0"/>
    <cs:effectRef idx="0"/>
    <cs:fontRef idx="minor"/>
  </cs:trendlineLabel>
  <cs:upBar>
    <cs:lnRef idx="0"/>
    <cs:fillRef idx="0"/>
    <cs:effectRef idx="0"/>
    <cs:fontRef idx="minor"/>
  </cs:upBar>
  <cs:valueAxis>
    <cs:lnRef idx="0"/>
    <cs:fillRef idx="0"/>
    <cs:effectRef idx="0"/>
    <cs:fontRef idx="minor"/>
  </cs:valueAxis>
  <cs:wall>
    <cs:lnRef idx="0"/>
    <cs:fillRef idx="0"/>
    <cs:effectRef idx="0"/>
    <cs:fontRef idx="minor"/>
  </cs:wall>
</cs:chartStyl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>
              <a:lnSpc>
                <a:spcPct val="90000"/>
              </a:lnSpc>
              <a:tabLst>
                <a:tab pos="0" algn="l"/>
              </a:tabLst>
            </a:pPr>
            <a:r>
              <a:rPr lang="pl-PL" sz="4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lang="pl-PL" sz="4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4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5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6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F2144AF-FB9A-42E1-AC31-7C74E27A937B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ldImg"/>
          </p:nvPr>
        </p:nvSpPr>
        <p:spPr>
          <a:xfrm>
            <a:off x="380880" y="694800"/>
            <a:ext cx="6094080" cy="3427200"/>
          </a:xfrm>
          <a:prstGeom prst="rect">
            <a:avLst/>
          </a:prstGeom>
          <a:ln w="0">
            <a:noFill/>
          </a:ln>
        </p:spPr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200" cy="4809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Program PSL, wybór postulatów z programu Trzeciej Drogi z 2023 r. To deklaracje programowe, nie bilans realizacji. Rolnictwo: modernizacja gospodarstw i ograniczenie niekontrolowanego importu żywności z Ukrainy. Firmy: prostszy system podatkowy i wakacje składkowe dla mikrofirm w kłopotach finansowych. Energia: słońce, wiatr i biogazownie. Źródło: https://www.psl.pl/wp-content/uploads/2023/10/12-gwarancji-1.pdf, punkty 1, 2, 7, 8. Fotografie ilustracyjne, Unsplash: https://images.unsplash.com/photo-1500382017468-9049fed747ef ; https://images.unsplash.com/photo-1454165804606-c3d57bc86b40 ; https://images.unsplash.com/photo-1508514177221-188b1cf16e9d 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ldImg"/>
          </p:nvPr>
        </p:nvSpPr>
        <p:spPr>
          <a:xfrm>
            <a:off x="380880" y="694800"/>
            <a:ext cx="6094080" cy="3427200"/>
          </a:xfrm>
          <a:prstGeom prst="rect">
            <a:avLst/>
          </a:prstGeom>
          <a:ln w="0">
            <a:noFill/>
          </a:ln>
        </p:spPr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200" cy="4809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Wykres przedstawia postulowane nakłady jako udział w PKB, nie faktyczne wydatki ani podział jednego budżetu. 6% PKB na edukację i 7% na ochronę zdrowia. Program: nowe kompetencje w szkole, specjalista w 60 dni albo zwrot kosztu wizyty prywatnej przez NFZ, rodzinny PIT oraz zwiększanie podaży mieszkań i dostępności wynajmu. Źródło: https://www.psl.pl/wp-content/uploads/2023/10/12-gwarancji-1.pdf, punkty 3, 4, 5, 10. Program PSL i Polski 2050 w ramach Trzeciej Drogi w 2023 r. Zdjęcia ilustracyjne, Unsplash: https://images.unsplash.com/photo-1503676260728-1c00da094a0b ; https://images.unsplash.com/photo-1576091160399-112ba8d25d1d ; https://images.unsplash.com/photo-1460317442991-0ec209397118 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90000" tIns="-45000" rIns="90000" bIns="-45000" anchor="t">
            <a:noAutofit/>
          </a:bodyPr>
          <a:p>
            <a:pPr indent="0" algn="l">
              <a:buNone/>
            </a:pP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533520"/>
            <a:ext cx="10818720" cy="8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33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85800" y="1905120"/>
            <a:ext cx="10818720" cy="426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533520" lvl="1" indent="-2286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38080" lvl="2" indent="-2286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3" indent="-2286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447920" lvl="4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52480" lvl="5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6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Two Colum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85800" y="533520"/>
            <a:ext cx="10818720" cy="8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33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85800" y="1905120"/>
            <a:ext cx="5027400" cy="426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533520" lvl="1" indent="-2286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38080" lvl="2" indent="-2286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3" indent="-2286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447920" lvl="4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52480" lvl="5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6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6477120" y="1905120"/>
            <a:ext cx="5027400" cy="426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533520" lvl="1" indent="-2286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38080" lvl="2" indent="-2286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3" indent="-2286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447920" lvl="4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52480" lvl="5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6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1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1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One Colum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533520"/>
            <a:ext cx="10818720" cy="83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33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33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85800" y="1905120"/>
            <a:ext cx="5027400" cy="4265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228600" indent="-2286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533520" lvl="1" indent="-2286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38080" lvl="2" indent="-2286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143000" lvl="3" indent="-2286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447920" lvl="4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52480" lvl="5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057400" lvl="6" indent="-2286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25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25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219320" y="2590920"/>
            <a:ext cx="9751680" cy="98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4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9320" y="2590920"/>
            <a:ext cx="9751680" cy="98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4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9320" y="2857680"/>
            <a:ext cx="9751680" cy="11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4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1219320" y="2857680"/>
            <a:ext cx="9751680" cy="114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rm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4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1000" cy="1143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90000"/>
              </a:lnSpc>
              <a:buNone/>
              <a:tabLst>
                <a:tab pos="0" algn="l"/>
              </a:tabLst>
              <a:defRPr lang="pl-PL" sz="4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4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pl-PL" sz="4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000" cy="3975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pl-PL" sz="2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pl-PL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pl-PL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15440" y="992520"/>
            <a:ext cx="11359080" cy="2735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l-PL" sz="5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5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pl-PL" sz="5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1"/>
          </p:nvPr>
        </p:nvSpPr>
        <p:spPr>
          <a:xfrm>
            <a:off x="11296800" y="6217200"/>
            <a:ext cx="730080" cy="52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03A5A79-5A5D-4F4B-ACD8-5F2560CFD4D0}" type="slidenum">
              <a: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1360" cy="3976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pl-PL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pl-PL" sz="2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pl-PL" sz="2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267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pl-PL" sz="26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_AND_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15440" y="592920"/>
            <a:ext cx="11359080" cy="76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l-PL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pl-PL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15440" y="1536120"/>
            <a:ext cx="11359080" cy="4553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2"/>
          </p:nvPr>
        </p:nvSpPr>
        <p:spPr>
          <a:xfrm>
            <a:off x="11296800" y="6217200"/>
            <a:ext cx="730080" cy="52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5E3D03B-4384-43DE-A81D-573E6020493D}" type="slidenum">
              <a: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 2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15440" y="592920"/>
            <a:ext cx="11359080" cy="76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pl-PL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pl-PL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pl-PL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15440" y="1536120"/>
            <a:ext cx="11359080" cy="4553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lnSpc>
                <a:spcPct val="100000"/>
              </a:lnSpc>
              <a:spcBef>
                <a:spcPts val="1885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914400" lvl="1" indent="-317520" algn="l">
              <a:lnSpc>
                <a:spcPct val="100000"/>
              </a:lnSpc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371600" lvl="2" indent="-317520" algn="l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828800" lvl="3" indent="-317520" algn="l">
              <a:lnSpc>
                <a:spcPct val="100000"/>
              </a:lnSpc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0" lvl="4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743200" lvl="5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200400" lvl="6" indent="-317520" algn="l">
              <a:lnSpc>
                <a:spcPct val="100000"/>
              </a:lnSpc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sldNum" idx="3"/>
          </p:nvPr>
        </p:nvSpPr>
        <p:spPr>
          <a:xfrm>
            <a:off x="11296800" y="6217200"/>
            <a:ext cx="730080" cy="5230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2BAC992-9B04-47CA-80AF-3F256B60FDD0}" type="slidenum">
              <a:rPr lang="en-GB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lang="en-US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2"/>
    <p:sldLayoutId id="2147483659" r:id="rId3"/>
    <p:sldLayoutId id="2147483660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4" Type="http://schemas.openxmlformats.org/officeDocument/2006/relationships/slideLayout" Target="../slideLayouts/slideLayout8.xml"/><Relationship Id="rId5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0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1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"/>
          <p:cNvPicPr/>
          <p:nvPr/>
        </p:nvPicPr>
        <p:blipFill>
          <a:blip r:embed="rId1">
            <a:alphaModFix amt="20000"/>
          </a:blip>
          <a:stretch/>
        </p:blipFill>
        <p:spPr>
          <a:xfrm>
            <a:off x="-3174840" y="-180000"/>
            <a:ext cx="19554120" cy="73792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40000" y="2410200"/>
            <a:ext cx="4499280" cy="2089800"/>
          </a:xfrm>
          <a:prstGeom prst="rect">
            <a:avLst/>
          </a:prstGeom>
          <a:noFill/>
          <a:ln w="0">
            <a:noFill/>
          </a:ln>
          <a:effectLst>
            <a:outerShdw dist="63360" dir="5400000" rotWithShape="0">
              <a:srgbClr val="000000">
                <a:alpha val="32000"/>
              </a:srgbClr>
            </a:outerShdw>
          </a:effectLst>
        </p:spPr>
        <p:txBody>
          <a:bodyPr lIns="0" tIns="0" rIns="0" bIns="0" anchor="ctr">
            <a:spAutoFit/>
          </a:bodyPr>
          <a:p>
            <a:pPr indent="0" algn="ctr">
              <a:lnSpc>
                <a:spcPct val="90000"/>
              </a:lnSpc>
              <a:buNone/>
              <a:tabLst>
                <a:tab pos="0" algn="l"/>
              </a:tabLst>
            </a:pPr>
            <a:r>
              <a:rPr lang="pl-PL" sz="6600" b="1" u="none" strike="noStrike">
                <a:solidFill>
                  <a:schemeClr val="dk1"/>
                </a:solidFill>
                <a:effectLst/>
                <a:uFillTx/>
                <a:latin typeface="rsfs10"/>
              </a:rPr>
              <a:t>PSL</a:t>
            </a:r>
            <a:endParaRPr lang="pl-PL" sz="66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680000" y="6480000"/>
            <a:ext cx="11580480" cy="540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ctr">
              <a:lnSpc>
                <a:spcPct val="9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pl-PL" sz="1400" b="0" u="none" strike="noStrike">
                <a:solidFill>
                  <a:schemeClr val="dk1"/>
                </a:solidFill>
                <a:effectLst/>
                <a:uFillTx/>
                <a:latin typeface="C-64"/>
              </a:rPr>
              <a:t>MoggChan, Kartofel, sir Roberto Alejandro Borodziej Beltrán </a:t>
            </a:r>
            <a:endParaRPr lang="pl-PL" sz="1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pic>
        <p:nvPicPr>
          <p:cNvPr id="37" name=""/>
          <p:cNvPicPr/>
          <p:nvPr/>
        </p:nvPicPr>
        <p:blipFill>
          <a:blip r:embed="rId2"/>
          <a:stretch/>
        </p:blipFill>
        <p:spPr>
          <a:xfrm rot="21303600">
            <a:off x="5580000" y="1438920"/>
            <a:ext cx="5410440" cy="36702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"/>
          <p:cNvSpPr/>
          <p:nvPr/>
        </p:nvSpPr>
        <p:spPr>
          <a:xfrm>
            <a:off x="457200" y="285840"/>
            <a:ext cx="8570880" cy="2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PSL / PROGRAM POLITYCZNY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"/>
          <p:cNvSpPr/>
          <p:nvPr/>
        </p:nvSpPr>
        <p:spPr>
          <a:xfrm>
            <a:off x="457200" y="790560"/>
            <a:ext cx="11142360" cy="7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33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Rolnictwo, firmy i zielona energia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"/>
          <p:cNvSpPr/>
          <p:nvPr/>
        </p:nvSpPr>
        <p:spPr>
          <a:xfrm>
            <a:off x="11239560" y="314280"/>
            <a:ext cx="569880" cy="2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350" b="0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01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1" name=""/>
          <p:cNvPicPr/>
          <p:nvPr/>
        </p:nvPicPr>
        <p:blipFill>
          <a:blip r:embed="rId1"/>
          <a:srcRect l="10800" t="0" r="10800" b="0"/>
          <a:stretch/>
        </p:blipFill>
        <p:spPr>
          <a:xfrm>
            <a:off x="457200" y="1762200"/>
            <a:ext cx="3579480" cy="257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"/>
          <p:cNvPicPr/>
          <p:nvPr/>
        </p:nvPicPr>
        <p:blipFill>
          <a:blip r:embed="rId2"/>
          <a:srcRect l="3502" t="0" r="3502" b="0"/>
          <a:stretch/>
        </p:blipFill>
        <p:spPr>
          <a:xfrm>
            <a:off x="4305240" y="1762200"/>
            <a:ext cx="3579480" cy="257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"/>
          <p:cNvPicPr/>
          <p:nvPr/>
        </p:nvPicPr>
        <p:blipFill>
          <a:blip r:embed="rId3"/>
          <a:srcRect l="3657" t="0" r="3657" b="0"/>
          <a:stretch/>
        </p:blipFill>
        <p:spPr>
          <a:xfrm>
            <a:off x="8153280" y="1762200"/>
            <a:ext cx="3579480" cy="2570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" name=""/>
          <p:cNvSpPr/>
          <p:nvPr/>
        </p:nvSpPr>
        <p:spPr>
          <a:xfrm>
            <a:off x="457200" y="4543560"/>
            <a:ext cx="35794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22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ROLNICTWO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"/>
          <p:cNvSpPr/>
          <p:nvPr/>
        </p:nvSpPr>
        <p:spPr>
          <a:xfrm>
            <a:off x="457200" y="5114880"/>
            <a:ext cx="357948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Modernizacja gospodarstw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Ochrona rynku żywności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"/>
          <p:cNvSpPr/>
          <p:nvPr/>
        </p:nvSpPr>
        <p:spPr>
          <a:xfrm>
            <a:off x="4305240" y="4543560"/>
            <a:ext cx="35794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22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PRZEDSIĘBIORCY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"/>
          <p:cNvSpPr/>
          <p:nvPr/>
        </p:nvSpPr>
        <p:spPr>
          <a:xfrm>
            <a:off x="4305240" y="5114880"/>
            <a:ext cx="357948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Prostsze podatki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Ulgi w ZUS dla mikrofirm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"/>
          <p:cNvSpPr/>
          <p:nvPr/>
        </p:nvSpPr>
        <p:spPr>
          <a:xfrm>
            <a:off x="8153280" y="4543560"/>
            <a:ext cx="357948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22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ENERGIA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"/>
          <p:cNvSpPr/>
          <p:nvPr/>
        </p:nvSpPr>
        <p:spPr>
          <a:xfrm>
            <a:off x="8153280" y="5114880"/>
            <a:ext cx="357948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Rozwój OZE i biogazowni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Tańsza energia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"/>
          <p:cNvSpPr/>
          <p:nvPr/>
        </p:nvSpPr>
        <p:spPr>
          <a:xfrm>
            <a:off x="457200" y="6400800"/>
            <a:ext cx="1123776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200" b="0" u="none" strike="noStrike">
                <a:solidFill>
                  <a:srgbClr val="53665A"/>
                </a:solidFill>
                <a:effectLst/>
                <a:uFillTx/>
                <a:latin typeface="DejaVu Sans"/>
                <a:ea typeface="DejaVu Sans"/>
              </a:rPr>
              <a:t>Postulaty PSL w programie Trzeciej Drogi (2023). Zdjęcia ilustracyjne.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"/>
          <p:cNvSpPr/>
          <p:nvPr/>
        </p:nvSpPr>
        <p:spPr>
          <a:xfrm>
            <a:off x="457200" y="285840"/>
            <a:ext cx="8570880" cy="2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3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PSL / PROGRAM POLITYCZNY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"/>
          <p:cNvSpPr/>
          <p:nvPr/>
        </p:nvSpPr>
        <p:spPr>
          <a:xfrm>
            <a:off x="457200" y="790560"/>
            <a:ext cx="11142360" cy="7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33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Edukacja, zdrowie i rodzina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"/>
          <p:cNvSpPr/>
          <p:nvPr/>
        </p:nvSpPr>
        <p:spPr>
          <a:xfrm>
            <a:off x="11239560" y="314280"/>
            <a:ext cx="569880" cy="28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350" b="0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02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"/>
          <p:cNvSpPr/>
          <p:nvPr/>
        </p:nvSpPr>
        <p:spPr>
          <a:xfrm>
            <a:off x="457200" y="1762200"/>
            <a:ext cx="5379840" cy="379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7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Deklarowane nakłady (% PKB)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55" name="Chart"/>
          <p:cNvGraphicFramePr/>
          <p:nvPr/>
        </p:nvGraphicFramePr>
        <p:xfrm>
          <a:off x="457200" y="2333520"/>
          <a:ext cx="5332320" cy="2779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56" name=""/>
          <p:cNvSpPr/>
          <p:nvPr/>
        </p:nvSpPr>
        <p:spPr>
          <a:xfrm>
            <a:off x="457200" y="5381640"/>
            <a:ext cx="2236680" cy="5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345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60 dni</a:t>
            </a: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457200" y="6010200"/>
            <a:ext cx="5236920" cy="32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58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na wizytę u specjalisty*</a:t>
            </a:r>
            <a:endParaRPr lang="en-US" sz="15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"/>
          <p:cNvPicPr/>
          <p:nvPr/>
        </p:nvPicPr>
        <p:blipFill>
          <a:blip r:embed="rId2"/>
          <a:srcRect l="0" t="1442" r="0" b="1442"/>
          <a:stretch/>
        </p:blipFill>
        <p:spPr>
          <a:xfrm>
            <a:off x="6343560" y="1762200"/>
            <a:ext cx="2570040" cy="1760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" name=""/>
          <p:cNvPicPr/>
          <p:nvPr/>
        </p:nvPicPr>
        <p:blipFill>
          <a:blip r:embed="rId3"/>
          <a:srcRect l="992" t="0" r="992" b="0"/>
          <a:stretch/>
        </p:blipFill>
        <p:spPr>
          <a:xfrm>
            <a:off x="9144000" y="1762200"/>
            <a:ext cx="2589120" cy="1760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" name=""/>
          <p:cNvSpPr/>
          <p:nvPr/>
        </p:nvSpPr>
        <p:spPr>
          <a:xfrm>
            <a:off x="6343560" y="3657600"/>
            <a:ext cx="2570040" cy="66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Nowoczesna szkoła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"/>
          <p:cNvSpPr/>
          <p:nvPr/>
        </p:nvSpPr>
        <p:spPr>
          <a:xfrm>
            <a:off x="9144000" y="3657600"/>
            <a:ext cx="2589120" cy="66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Krótsze kolejki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"/>
          <p:cNvPicPr/>
          <p:nvPr/>
        </p:nvPicPr>
        <p:blipFill>
          <a:blip r:embed="rId4"/>
          <a:srcRect l="0" t="1668" r="0" b="1668"/>
          <a:stretch/>
        </p:blipFill>
        <p:spPr>
          <a:xfrm>
            <a:off x="6343560" y="4524480"/>
            <a:ext cx="2570040" cy="165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"/>
          <p:cNvSpPr/>
          <p:nvPr/>
        </p:nvSpPr>
        <p:spPr>
          <a:xfrm>
            <a:off x="9144000" y="4524480"/>
            <a:ext cx="2589120" cy="73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870" b="1" u="none" strike="noStrike">
                <a:solidFill>
                  <a:srgbClr val="146B3A"/>
                </a:solidFill>
                <a:effectLst/>
                <a:uFillTx/>
                <a:latin typeface="DejaVu Sans"/>
                <a:ea typeface="DejaVu Sans"/>
              </a:rPr>
              <a:t>Rodzina i mieszkania</a:t>
            </a:r>
            <a:endParaRPr lang="en-US" sz="187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"/>
          <p:cNvSpPr/>
          <p:nvPr/>
        </p:nvSpPr>
        <p:spPr>
          <a:xfrm>
            <a:off x="9144000" y="5343480"/>
            <a:ext cx="2589120" cy="90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65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Rodzinny PIT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65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Więcej mieszkań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650" b="0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na wynajem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"/>
          <p:cNvSpPr/>
          <p:nvPr/>
        </p:nvSpPr>
        <p:spPr>
          <a:xfrm>
            <a:off x="457200" y="6438960"/>
            <a:ext cx="11275920" cy="255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r>
              <a:rPr lang="pl-PL" sz="1050" b="0" u="none" strike="noStrike">
                <a:solidFill>
                  <a:srgbClr val="53665A"/>
                </a:solidFill>
                <a:effectLst/>
                <a:uFillTx/>
                <a:latin typeface="DejaVu Sans"/>
                <a:ea typeface="DejaVu Sans"/>
              </a:rPr>
              <a:t>Postulaty z 2023 r.   *Po przekroczeniu terminu: zwrot kosztu wizyty prywatnej przez NFZ.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"/>
          <p:cNvSpPr/>
          <p:nvPr/>
        </p:nvSpPr>
        <p:spPr>
          <a:xfrm>
            <a:off x="457560" y="790920"/>
            <a:ext cx="11142360" cy="7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pl-PL" sz="33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Struktura i działacze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"/>
          <p:cNvSpPr/>
          <p:nvPr/>
        </p:nvSpPr>
        <p:spPr>
          <a:xfrm>
            <a:off x="900000" y="2340000"/>
            <a:ext cx="4318560" cy="28785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Prezes PSL: Władysław Kosiniak-Kamysz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Kongres: najwyższa władza partii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Naczelny Komitet Wykonawczy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Forum Młodych Ludowców młodzieżowa organizacja związana z PSL.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"/>
          <p:cNvPicPr/>
          <p:nvPr/>
        </p:nvPicPr>
        <p:blipFill>
          <a:blip r:embed="rId1"/>
          <a:stretch/>
        </p:blipFill>
        <p:spPr>
          <a:xfrm>
            <a:off x="5265360" y="1980000"/>
            <a:ext cx="6253200" cy="32821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"/>
          <p:cNvSpPr/>
          <p:nvPr/>
        </p:nvSpPr>
        <p:spPr>
          <a:xfrm>
            <a:off x="457560" y="790920"/>
            <a:ext cx="11142360" cy="70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pl-PL" sz="3300" b="1" u="none" strike="noStrike">
                <a:solidFill>
                  <a:srgbClr val="163A28"/>
                </a:solidFill>
                <a:effectLst/>
                <a:uFillTx/>
                <a:latin typeface="DejaVu Sans"/>
                <a:ea typeface="DejaVu Sans"/>
              </a:rPr>
              <a:t>Struktura i działacze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0" name=""/>
          <p:cNvPicPr/>
          <p:nvPr/>
        </p:nvPicPr>
        <p:blipFill>
          <a:blip r:embed="rId1"/>
          <a:stretch/>
        </p:blipFill>
        <p:spPr>
          <a:xfrm>
            <a:off x="6480000" y="702360"/>
            <a:ext cx="3009960" cy="45162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1" name=""/>
          <p:cNvPicPr/>
          <p:nvPr/>
        </p:nvPicPr>
        <p:blipFill>
          <a:blip r:embed="rId2"/>
          <a:stretch/>
        </p:blipFill>
        <p:spPr>
          <a:xfrm>
            <a:off x="5850720" y="4629600"/>
            <a:ext cx="1707840" cy="2028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2" name=""/>
          <p:cNvPicPr/>
          <p:nvPr/>
        </p:nvPicPr>
        <p:blipFill>
          <a:blip r:embed="rId3"/>
          <a:stretch/>
        </p:blipFill>
        <p:spPr>
          <a:xfrm>
            <a:off x="8280000" y="4501440"/>
            <a:ext cx="1707840" cy="2193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3" name=""/>
          <p:cNvPicPr/>
          <p:nvPr/>
        </p:nvPicPr>
        <p:blipFill>
          <a:blip r:embed="rId4"/>
          <a:stretch/>
        </p:blipFill>
        <p:spPr>
          <a:xfrm>
            <a:off x="10080000" y="3205440"/>
            <a:ext cx="1707840" cy="21931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74" name=""/>
          <p:cNvPicPr/>
          <p:nvPr/>
        </p:nvPicPr>
        <p:blipFill>
          <a:blip r:embed="rId5"/>
          <a:stretch/>
        </p:blipFill>
        <p:spPr>
          <a:xfrm>
            <a:off x="10170720" y="766080"/>
            <a:ext cx="1527840" cy="22924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75" name=""/>
          <p:cNvSpPr/>
          <p:nvPr/>
        </p:nvSpPr>
        <p:spPr>
          <a:xfrm>
            <a:off x="900000" y="2340000"/>
            <a:ext cx="4318560" cy="287856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Prezes: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Władysław Kosiniak-Kamysz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Wiceprezesi: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Krzysztof Hetman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Adam Jarubas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Dariusz Klimczak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Skarbnik: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l-PL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Henryk Kiepura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"/>
          <p:cNvSpPr/>
          <p:nvPr/>
        </p:nvSpPr>
        <p:spPr>
          <a:xfrm>
            <a:off x="6934680" y="919440"/>
            <a:ext cx="4219560" cy="4219560"/>
          </a:xfrm>
          <a:prstGeom prst="ellipse">
            <a:avLst/>
          </a:prstGeom>
          <a:solidFill>
            <a:srgbClr val="FFFFFF"/>
          </a:solidFill>
          <a:ln w="0">
            <a:solidFill>
              <a:srgbClr val="FFFFFF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3874320" y="584640"/>
            <a:ext cx="4564440" cy="76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p>
            <a:pPr indent="0" algn="l"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pl-PL" sz="2800" b="0" u="none" strike="noStrike">
                <a:solidFill>
                  <a:srgbClr val="000000"/>
                </a:solidFill>
                <a:effectLst/>
                <a:uFillTx/>
                <a:latin typeface="DejaVu Sans"/>
              </a:rPr>
              <a:t>Social Media PSL</a:t>
            </a:r>
            <a:endParaRPr lang="pl-PL" sz="2800" b="0" u="none" strike="noStrike">
              <a:solidFill>
                <a:srgbClr val="000000"/>
              </a:solidFill>
              <a:effectLst/>
              <a:uFillTx/>
              <a:latin typeface="DejaVu Sans"/>
            </a:endParaRPr>
          </a:p>
        </p:txBody>
      </p:sp>
      <p:sp>
        <p:nvSpPr>
          <p:cNvPr id="78" name=""/>
          <p:cNvSpPr txBox="1"/>
          <p:nvPr/>
        </p:nvSpPr>
        <p:spPr>
          <a:xfrm>
            <a:off x="1194840" y="2147400"/>
            <a:ext cx="4077360" cy="31618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spAutoFit/>
          </a:bodyPr>
          <a:p>
            <a:r>
              <a: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Polskie Stronnictwo Ludowe rozwija swoją obecność w przestrzeni cyfrowej poprzez oficjalne kanały na Facebooku, platformie X oraz YouTubie. Dodatkowo, za sprawą projektów koalicyjnych, takich jak Trzecia Droga, partia pojawia się w krótkich formatach wideo na TikToku i Instagramie. Zdywersyfikowana komunikacja pozwala jej przełamywać tradycyjny wizerunek i docierać do młodszych wyborców.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9" name=""/>
          <p:cNvPicPr/>
          <p:nvPr/>
        </p:nvPicPr>
        <p:blipFill>
          <a:blip r:embed="rId1"/>
          <a:stretch/>
        </p:blipFill>
        <p:spPr>
          <a:xfrm>
            <a:off x="7770240" y="919440"/>
            <a:ext cx="3885120" cy="2843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0" name=""/>
          <p:cNvPicPr/>
          <p:nvPr/>
        </p:nvPicPr>
        <p:blipFill>
          <a:blip r:embed="rId2"/>
          <a:stretch/>
        </p:blipFill>
        <p:spPr>
          <a:xfrm>
            <a:off x="7447320" y="2516040"/>
            <a:ext cx="3249720" cy="3249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1" name=""/>
          <p:cNvPicPr/>
          <p:nvPr/>
        </p:nvPicPr>
        <p:blipFill>
          <a:blip r:embed="rId3"/>
          <a:srcRect l="6122" t="5640" r="59244" b="7402"/>
          <a:stretch/>
        </p:blipFill>
        <p:spPr>
          <a:xfrm>
            <a:off x="6437160" y="1064520"/>
            <a:ext cx="2912040" cy="28278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54;p13"/>
          <p:cNvPicPr/>
          <p:nvPr/>
        </p:nvPicPr>
        <p:blipFill>
          <a:blip r:embed="rId1"/>
          <a:stretch/>
        </p:blipFill>
        <p:spPr>
          <a:xfrm>
            <a:off x="0" y="0"/>
            <a:ext cx="5605920" cy="6856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3" name="PlaceHolder 1"/>
          <p:cNvSpPr>
            <a:spLocks noGrp="1"/>
          </p:cNvSpPr>
          <p:nvPr>
            <p:ph type="subTitle"/>
          </p:nvPr>
        </p:nvSpPr>
        <p:spPr>
          <a:xfrm>
            <a:off x="5878800" y="1447920"/>
            <a:ext cx="5923080" cy="51750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Autofit/>
          </a:bodyPr>
          <a:p>
            <a:pPr indent="0" algn="l">
              <a:lnSpc>
                <a:spcPct val="90000"/>
              </a:lnSpc>
              <a:spcBef>
                <a:spcPts val="1885"/>
              </a:spcBef>
              <a:buNone/>
              <a:tabLst>
                <a:tab pos="0" algn="l"/>
              </a:tabLst>
            </a:pPr>
            <a:r>
              <a:rPr lang="en-GB" sz="1700" b="0" u="none" strike="noStrike">
                <a:solidFill>
                  <a:srgbClr val="314004"/>
                </a:solidFill>
                <a:effectLst/>
                <a:uFillTx/>
                <a:latin typeface="Arial"/>
                <a:ea typeface="Arial"/>
              </a:rPr>
              <a:t>Aktualne sondaże wskazują, że poparcie dla PSL wynosi około 2–4%. Jeśli taki wynik utrzymałby się w wyborach parlamentarnych, partia mogłaby nie przekroczyć 5-procentowego progu wyborczego, co oznaczałoby brak mandatów z listy ogólnopolskiej. Niskie poparcie może wynikać m.in. z trudności w dotarciu do szerszego grona wyborców. PSL tradycyjnie odwołuje się do mieszkańców wsi, rolników oraz osób przywiązanych do wartości chrześcijańskich i konserwatywnych, jednak te grupy nie stanowią całego elektoratu, a ich preferencje polityczne są zróżnicowane.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title"/>
          </p:nvPr>
        </p:nvSpPr>
        <p:spPr>
          <a:xfrm>
            <a:off x="6000840" y="204120"/>
            <a:ext cx="5678640" cy="76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620" b="0" u="none" strike="noStrike">
                <a:solidFill>
                  <a:srgbClr val="314004"/>
                </a:solidFill>
                <a:effectLst/>
                <a:uFillTx/>
                <a:latin typeface="Arial"/>
                <a:ea typeface="Arial"/>
              </a:rPr>
              <a:t>Aktualna pozycja PSL’u</a:t>
            </a:r>
            <a:endParaRPr lang="pl-PL" sz="26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/>
          </p:nvPr>
        </p:nvSpPr>
        <p:spPr>
          <a:xfrm>
            <a:off x="415440" y="2020680"/>
            <a:ext cx="5738400" cy="4553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p>
            <a:pPr indent="0" algn="l">
              <a:lnSpc>
                <a:spcPct val="115000"/>
              </a:lnSpc>
              <a:spcBef>
                <a:spcPts val="1885"/>
              </a:spcBef>
              <a:spcAft>
                <a:spcPts val="1199"/>
              </a:spcAft>
              <a:buNone/>
              <a:tabLst>
                <a:tab pos="0" algn="l"/>
              </a:tabLst>
            </a:pPr>
            <a:r>
              <a:rPr lang="en-GB" sz="1800" b="0" u="none" strike="noStrike">
                <a:solidFill>
                  <a:srgbClr val="314004"/>
                </a:solidFill>
                <a:effectLst/>
                <a:uFillTx/>
                <a:latin typeface="Arial"/>
                <a:ea typeface="Arial"/>
              </a:rPr>
              <a:t>Niestety, przyszłość PSL nie wygląda optymistycznie ze względu na niskie poparcie społeczne. Dodatkowym wyzwaniem jest to, że znaczenie religii w polskiej polityce stopniowo maleje, podczas gdy PSL odwołuje się do tradycji chrześcijańskich i wartości konserwatywnych. Może to utrudniać partii dotarcie do młodszych wyborców i osób o bardziej świeckich poglądach.</a:t>
            </a:r>
            <a:endParaRPr lang="pl-PL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title"/>
          </p:nvPr>
        </p:nvSpPr>
        <p:spPr>
          <a:xfrm>
            <a:off x="1215720" y="666360"/>
            <a:ext cx="4137480" cy="762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GB" sz="2820" b="0" u="none" strike="noStrike">
                <a:solidFill>
                  <a:srgbClr val="314004"/>
                </a:solidFill>
                <a:effectLst/>
                <a:uFillTx/>
                <a:latin typeface="Arial"/>
                <a:ea typeface="Arial"/>
              </a:rPr>
              <a:t>Przyszłość PSL’u</a:t>
            </a:r>
            <a:endParaRPr lang="pl-PL" sz="28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Google Shape;64;p14"/>
          <p:cNvPicPr/>
          <p:nvPr/>
        </p:nvPicPr>
        <p:blipFill>
          <a:blip r:embed="rId1"/>
          <a:stretch/>
        </p:blipFill>
        <p:spPr>
          <a:xfrm>
            <a:off x="6683760" y="1015920"/>
            <a:ext cx="4824360" cy="4824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8" name="Google Shape;65;p14"/>
          <p:cNvPicPr/>
          <p:nvPr/>
        </p:nvPicPr>
        <p:blipFill>
          <a:blip r:embed="rId2"/>
          <a:stretch/>
        </p:blipFill>
        <p:spPr>
          <a:xfrm>
            <a:off x="6530760" y="4021920"/>
            <a:ext cx="2040480" cy="204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9" name="Google Shape;66;p14"/>
          <p:cNvPicPr/>
          <p:nvPr/>
        </p:nvPicPr>
        <p:blipFill>
          <a:blip r:embed="rId3"/>
          <a:stretch/>
        </p:blipFill>
        <p:spPr>
          <a:xfrm>
            <a:off x="8260200" y="4816080"/>
            <a:ext cx="2040480" cy="2040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0" name="Google Shape;67;p14"/>
          <p:cNvPicPr/>
          <p:nvPr/>
        </p:nvPicPr>
        <p:blipFill>
          <a:blip r:embed="rId4"/>
          <a:stretch/>
        </p:blipFill>
        <p:spPr>
          <a:xfrm>
            <a:off x="9818640" y="4201200"/>
            <a:ext cx="2040480" cy="204012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1E1E1"/>
            </a:gs>
            <a:gs pos="100000">
              <a:srgbClr val="2FD498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"/>
          <p:cNvPicPr/>
          <p:nvPr/>
        </p:nvPicPr>
        <p:blipFill>
          <a:blip r:embed="rId1">
            <a:alphaModFix amt="10000"/>
          </a:blip>
          <a:stretch/>
        </p:blipFill>
        <p:spPr>
          <a:xfrm flipH="1" rot="10800000">
            <a:off x="-900000" y="0"/>
            <a:ext cx="13713840" cy="71992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92" name=""/>
          <p:cNvSpPr/>
          <p:nvPr/>
        </p:nvSpPr>
        <p:spPr>
          <a:xfrm>
            <a:off x="3780000" y="2411280"/>
            <a:ext cx="4499280" cy="2088360"/>
          </a:xfrm>
          <a:prstGeom prst="rect">
            <a:avLst/>
          </a:prstGeom>
          <a:noFill/>
          <a:ln w="0">
            <a:noFill/>
          </a:ln>
          <a:effectLst>
            <a:outerShdw dir="5400000" dist="63360" rotWithShape="0">
              <a:srgbClr val="000000">
                <a:alpha val="3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spAutoFit/>
          </a:bodyPr>
          <a:p>
            <a:pPr algn="ctr">
              <a:lnSpc>
                <a:spcPct val="90000"/>
              </a:lnSpc>
              <a:tabLst>
                <a:tab pos="0" algn="l"/>
              </a:tabLst>
            </a:pPr>
            <a:r>
              <a:rPr lang="pl-PL" sz="6600" b="1" u="none" strike="noStrike">
                <a:solidFill>
                  <a:schemeClr val="dk1"/>
                </a:solidFill>
                <a:effectLst/>
                <a:uFillTx/>
                <a:latin typeface="rsfs10"/>
              </a:rPr>
              <a:t>GG</a:t>
            </a:r>
            <a:br>
              <a:rPr sz="6600"/>
            </a:br>
            <a:r>
              <a:rPr lang="pl-PL" sz="6600" b="1" u="none" strike="noStrike">
                <a:solidFill>
                  <a:schemeClr val="dk1"/>
                </a:solidFill>
                <a:effectLst/>
                <a:uFillTx/>
                <a:latin typeface="rsfs10"/>
              </a:rPr>
              <a:t>EZ</a:t>
            </a:r>
            <a:endParaRPr lang="en-US" sz="6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3" name=""/>
          <p:cNvPicPr/>
          <p:nvPr/>
        </p:nvPicPr>
        <p:blipFill>
          <a:blip r:embed="rId2"/>
          <a:stretch/>
        </p:blipFill>
        <p:spPr>
          <a:xfrm rot="21221400">
            <a:off x="9277920" y="164160"/>
            <a:ext cx="3239280" cy="19778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4" name=""/>
          <p:cNvPicPr/>
          <p:nvPr/>
        </p:nvPicPr>
        <p:blipFill>
          <a:blip r:embed="rId3"/>
          <a:stretch/>
        </p:blipFill>
        <p:spPr>
          <a:xfrm rot="722400">
            <a:off x="-887040" y="-504360"/>
            <a:ext cx="4093920" cy="29044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5" name=""/>
          <p:cNvPicPr/>
          <p:nvPr/>
        </p:nvPicPr>
        <p:blipFill>
          <a:blip r:embed="rId4"/>
          <a:stretch/>
        </p:blipFill>
        <p:spPr>
          <a:xfrm>
            <a:off x="1080000" y="4500000"/>
            <a:ext cx="2339280" cy="22424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96" name=""/>
          <p:cNvPicPr/>
          <p:nvPr/>
        </p:nvPicPr>
        <p:blipFill>
          <a:blip r:embed="rId5"/>
          <a:stretch/>
        </p:blipFill>
        <p:spPr>
          <a:xfrm rot="339600">
            <a:off x="8503560" y="4131720"/>
            <a:ext cx="3612600" cy="25804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 l="0" t="0" r="0" b="0"/>
        </a:gradFill>
      </a:fillStyleLst>
      <a:lnStyleLst>
        <a:ln w="12700">
          <a:prstDash val="solid"/>
        </a:ln>
        <a:ln w="19050">
          <a:prstDash val="solid"/>
        </a:ln>
        <a:ln w="2540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Application>LibreOffice/26.2.6.3$Linux_X86_64 LibreOffice_project/620$Build-3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2026-10-12T15:26:35Z</dcterms:created>
  <dc:creator>Walnut Exporter</dc:creator>
  <dc:description/>
  <dc:language>pl-PL</dc:language>
  <cp:lastModifiedBy/>
  <dcterms:modified xsi:type="dcterms:W3CDTF">2026-10-19T23:12:41Z</dcterms:modified>
  <cp:revision>11</cp:revision>
  <dc:subject/>
  <dc:title>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Converted Presentation</vt:lpwstr>
  </property>
</Properties>
</file>